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00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01" r:id="rId39"/>
    <p:sldId id="294" r:id="rId40"/>
    <p:sldId id="295" r:id="rId41"/>
    <p:sldId id="296" r:id="rId42"/>
    <p:sldId id="297" r:id="rId43"/>
    <p:sldId id="302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890" autoAdjust="0"/>
    <p:restoredTop sz="92944" autoAdjust="0"/>
  </p:normalViewPr>
  <p:slideViewPr>
    <p:cSldViewPr>
      <p:cViewPr varScale="1">
        <p:scale>
          <a:sx n="36" d="100"/>
          <a:sy n="36" d="100"/>
        </p:scale>
        <p:origin x="-1052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리스너</a:t>
            </a:r>
            <a:r>
              <a:rPr lang="en-US" altLang="ko-KR" smtClean="0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리스너란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처리하는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클래스로 작성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에서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작성을 위한 인터페이스</a:t>
            </a:r>
            <a:r>
              <a:rPr lang="en-US" altLang="ko-KR" dirty="0" smtClean="0"/>
              <a:t>(interface) </a:t>
            </a:r>
            <a:r>
              <a:rPr lang="ko-KR" altLang="en-US" dirty="0" smtClean="0"/>
              <a:t>제</a:t>
            </a:r>
            <a:r>
              <a:rPr lang="ko-KR" altLang="en-US" dirty="0"/>
              <a:t>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 자바 플랫폼은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ActionListener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MouseListener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28498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ActionListener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actionPerformed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 e); // Action </a:t>
            </a:r>
            <a:r>
              <a:rPr lang="ko-KR" altLang="en-US" sz="1400" dirty="0" smtClean="0"/>
              <a:t>이벤트 발생시 호출됨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115616" y="4653136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MouseListener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아래의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 버튼이 눌러지는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눌러진 마우스 버튼이 떼어지는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클릭되는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mouseEntered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 올라가는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mouseExited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인터페이스와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 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add</a:t>
            </a:r>
            <a:r>
              <a:rPr lang="en-US" altLang="ko-KR" dirty="0" err="1" smtClean="0"/>
              <a:t>XXXListener</a:t>
            </a:r>
            <a:r>
              <a:rPr lang="ko-KR" altLang="en-US" dirty="0" smtClean="0"/>
              <a:t>인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컴포넌트는 다른 이벤트에 대한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Action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Key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Key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Focus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Focus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컴포넌트는 한 이벤트에 대해 여러 개의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MyButtonListener1());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MyButtonListener2());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MyButtonListener3());</a:t>
            </a:r>
          </a:p>
          <a:p>
            <a:pPr lvl="2"/>
            <a:r>
              <a:rPr lang="ko-KR" altLang="en-US" dirty="0" smtClean="0"/>
              <a:t>이때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등록된 반대 순으로 모두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 smtClean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예제</a:t>
            </a:r>
            <a:r>
              <a:rPr lang="en-US" altLang="ko-KR" sz="1200" dirty="0" smtClean="0"/>
              <a:t>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(“Action”);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Action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().</a:t>
            </a:r>
            <a:r>
              <a:rPr lang="en-US" altLang="ko-KR" sz="1200" b="1" dirty="0">
                <a:solidFill>
                  <a:srgbClr val="7030A0"/>
                </a:solidFill>
              </a:rPr>
              <a:t>equals("Action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액션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MyActionListener.java 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버튼 클릭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dirty="0">
                <a:solidFill>
                  <a:srgbClr val="7030A0"/>
                </a:solidFill>
              </a:rPr>
              <a:t>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>
                <a:solidFill>
                  <a:srgbClr val="7030A0"/>
                </a:solidFill>
              </a:rPr>
              <a:t>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else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 smtClean="0">
                <a:solidFill>
                  <a:srgbClr val="7030A0"/>
                </a:solidFill>
              </a:rPr>
              <a:t>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 smtClean="0">
                <a:solidFill>
                  <a:srgbClr val="7030A0"/>
                </a:solidFill>
              </a:rPr>
              <a:t>프레임 타이틀에</a:t>
            </a:r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</a:t>
            </a:r>
            <a:r>
              <a:rPr lang="en-US" altLang="ko-KR" sz="1200" dirty="0" smtClean="0">
                <a:solidFill>
                  <a:srgbClr val="7030A0"/>
                </a:solidFill>
              </a:rPr>
              <a:t>																</a:t>
            </a:r>
            <a:r>
              <a:rPr lang="ko-KR" altLang="en-US" sz="1200" dirty="0" smtClean="0">
                <a:solidFill>
                  <a:srgbClr val="7030A0"/>
                </a:solidFill>
              </a:rPr>
              <a:t> 버튼 </a:t>
            </a:r>
            <a:r>
              <a:rPr lang="ko-KR" altLang="en-US" sz="1200" dirty="0">
                <a:solidFill>
                  <a:srgbClr val="7030A0"/>
                </a:solidFill>
              </a:rPr>
              <a:t>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}} </a:t>
            </a:r>
            <a:endParaRPr lang="en-US" altLang="ko-KR" sz="1200" dirty="0"/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Action </a:t>
            </a:r>
            <a:r>
              <a:rPr lang="ko-KR" altLang="en-US" sz="1200" dirty="0" err="1" smtClean="0"/>
              <a:t>리스너를</a:t>
            </a:r>
            <a:r>
              <a:rPr lang="ko-KR" altLang="en-US" sz="1200" dirty="0" smtClean="0"/>
              <a:t> 내부 클래스로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private</a:t>
            </a:r>
            <a:r>
              <a:rPr lang="ko-KR" altLang="en-US" sz="1200" dirty="0" smtClean="0"/>
              <a:t>으로 선언하여 </a:t>
            </a:r>
            <a:r>
              <a:rPr lang="en-US" altLang="ko-KR" sz="1200" dirty="0" err="1" smtClean="0"/>
              <a:t>InnerClassListener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외부에서 사용할 수 없게 함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리스너에서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InnerClassListener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  멤버에 대한 접근 용이</a:t>
            </a:r>
            <a:endParaRPr lang="ko-KR" altLang="en-US" sz="1200" dirty="0"/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익명 클래스란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클래스 정의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한번에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ActionListener</a:t>
            </a:r>
            <a:r>
              <a:rPr lang="ko-KR" altLang="en-US" dirty="0" smtClean="0"/>
              <a:t>를 구현하는 익명의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new </a:t>
            </a:r>
            <a:r>
              <a:rPr lang="ko-KR" altLang="en-US" sz="1600" dirty="0" err="1" smtClean="0"/>
              <a:t>익명클래스의수퍼클래스이름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생성자의 인자들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     </a:t>
            </a:r>
            <a:r>
              <a:rPr lang="ko-KR" altLang="en-US" sz="1600" dirty="0" smtClean="0"/>
              <a:t>멤버 구현</a:t>
            </a:r>
            <a:endParaRPr lang="en-US" altLang="ko-KR" sz="1600" dirty="0" smtClean="0"/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10-3 : </a:t>
            </a:r>
            <a:r>
              <a:rPr lang="ko-KR" altLang="en-US" sz="2000" dirty="0" smtClean="0"/>
              <a:t>익명 </a:t>
            </a:r>
            <a:r>
              <a:rPr lang="ko-KR" altLang="en-US" sz="2000" dirty="0"/>
              <a:t>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10-4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문자열을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옮기는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("Hello"); </a:t>
            </a:r>
            <a:endParaRPr lang="en-US" altLang="ko-KR" sz="1200" b="1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868323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마우스 버튼이 눌러진 위치를 알아내어 </a:t>
            </a:r>
            <a:r>
              <a:rPr lang="en-US" altLang="ko-KR" sz="1100" dirty="0"/>
              <a:t>la("</a:t>
            </a:r>
            <a:r>
              <a:rPr lang="en-US" altLang="ko-KR" sz="1100" dirty="0" smtClean="0"/>
              <a:t>hello</a:t>
            </a:r>
            <a:r>
              <a:rPr lang="en-US" altLang="ko-KR" sz="1100" dirty="0"/>
              <a:t>" </a:t>
            </a:r>
            <a:r>
              <a:rPr lang="ko-KR" altLang="en-US" sz="1100" dirty="0" smtClean="0"/>
              <a:t>문자열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그 위치로 옮긴다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 smtClean="0"/>
              <a:t>이벤트의 발생에 의해 프로그램 흐름이 결정되는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이벤트를 처리하는 루틴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내의 어떤 코드가 언제 실행될 지 이벤트 발생에 의해 전적으로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반대되는 개념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 실행</a:t>
            </a:r>
            <a:r>
              <a:rPr lang="en-US" altLang="ko-KR" dirty="0" smtClean="0"/>
              <a:t>(batch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programming)</a:t>
            </a:r>
          </a:p>
          <a:p>
            <a:pPr lvl="2"/>
            <a:r>
              <a:rPr lang="ko-KR" altLang="en-US" dirty="0" smtClean="0"/>
              <a:t>프로그램의 개발자가 프로그램의 흐름을 결정하는 방식</a:t>
            </a:r>
            <a:endParaRPr lang="en-US" altLang="ko-KR" dirty="0" smtClean="0"/>
          </a:p>
          <a:p>
            <a:r>
              <a:rPr lang="ko-KR" altLang="en-US" dirty="0" smtClean="0"/>
              <a:t>이벤트 기반 프로그램의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들의 집합</a:t>
            </a:r>
            <a:endParaRPr lang="en-US" altLang="ko-KR" dirty="0" smtClean="0"/>
          </a:p>
          <a:p>
            <a:r>
              <a:rPr lang="ko-KR" altLang="en-US" dirty="0" smtClean="0"/>
              <a:t>이벤트 처리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발생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</a:t>
            </a:r>
            <a:r>
              <a:rPr lang="ko-KR" altLang="en-US" dirty="0" smtClean="0"/>
              <a:t>마우스나 키보드의 움직임 혹은 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발생한 이벤트에 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</a:t>
            </a:r>
            <a:r>
              <a:rPr lang="en-US" altLang="ko-KR" dirty="0" smtClean="0"/>
              <a:t>(Adapter)</a:t>
            </a:r>
            <a:r>
              <a:rPr lang="ko-KR" altLang="en-US" dirty="0" smtClean="0"/>
              <a:t>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구현에 따른 부담 해소를 위해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작성시 추상 </a:t>
            </a:r>
            <a:r>
              <a:rPr lang="ko-KR" altLang="en-US" sz="1800" dirty="0" err="1" smtClean="0"/>
              <a:t>메소드들을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모두 구현해야 하는 부담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리스너에서</a:t>
            </a:r>
            <a:r>
              <a:rPr lang="ko-KR" altLang="en-US" sz="1600" dirty="0" smtClean="0"/>
              <a:t> 마우스가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눌러지는 경우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())</a:t>
            </a:r>
            <a:r>
              <a:rPr lang="ko-KR" altLang="en-US" sz="1600" dirty="0" smtClean="0"/>
              <a:t>만 처리하고자 하는 경우에도 나머지 </a:t>
            </a:r>
            <a:r>
              <a:rPr lang="en-US" altLang="ko-KR" sz="1600" dirty="0" smtClean="0"/>
              <a:t>4 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모두 구현해야 하는 부담</a:t>
            </a:r>
            <a:endParaRPr lang="en-US" altLang="ko-KR" sz="1600" dirty="0" smtClean="0"/>
          </a:p>
          <a:p>
            <a:r>
              <a:rPr lang="ko-KR" altLang="en-US" sz="2000" dirty="0" smtClean="0"/>
              <a:t>어댑터 클래스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리스너의</a:t>
            </a:r>
            <a:r>
              <a:rPr lang="ko-KR" altLang="en-US" sz="1800" dirty="0" smtClean="0"/>
              <a:t> 모든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단순 </a:t>
            </a:r>
            <a:r>
              <a:rPr lang="ko-KR" altLang="en-US" sz="1800" dirty="0" err="1" smtClean="0"/>
              <a:t>리턴하도록</a:t>
            </a:r>
            <a:r>
              <a:rPr lang="ko-KR" altLang="en-US" sz="1800" dirty="0" smtClean="0"/>
              <a:t> 구현해 놓은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MouseAdapter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예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>
              <a:buNone/>
            </a:pP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하나뿐인 </a:t>
            </a:r>
            <a:r>
              <a:rPr lang="ko-KR" altLang="en-US" sz="1800" dirty="0" err="1" smtClean="0"/>
              <a:t>리스너는</a:t>
            </a:r>
            <a:r>
              <a:rPr lang="ko-KR" altLang="en-US" sz="1800" dirty="0" smtClean="0"/>
              <a:t> 어댑터 클래스 없음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ActionAdapter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ItemAdapter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존재하지 않음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MouseAdapter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MouseListener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MouseMotionListener</a:t>
            </a:r>
            <a:r>
              <a:rPr lang="en-US" altLang="ko-KR" sz="1100" b="1" dirty="0"/>
              <a:t>,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			</a:t>
            </a:r>
            <a:r>
              <a:rPr lang="en-US" altLang="ko-KR" sz="1100" b="1" dirty="0" err="1" smtClean="0"/>
              <a:t>MouseWheelListener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mouseClicked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mouseEntered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mouseExited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mouseDragged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mouseWheelMoved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MouseWheelEvent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}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사용 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10-5 : </a:t>
            </a:r>
            <a:r>
              <a:rPr lang="en-US" altLang="ko-KR" dirty="0" err="1" smtClean="0"/>
              <a:t>MouseAdapter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.*;]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MouseAdapterEx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r>
              <a:rPr lang="en-US" altLang="ko-KR" sz="1200" dirty="0"/>
              <a:t>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10-4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 입력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누르는 순간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누른 키를 떼는 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누른 키를 떼는 순간</a:t>
            </a:r>
            <a:r>
              <a:rPr lang="en-US" altLang="ko-KR" dirty="0" smtClean="0"/>
              <a:t>(Unicode </a:t>
            </a:r>
            <a:r>
              <a:rPr lang="ko-KR" altLang="en-US" dirty="0" smtClean="0"/>
              <a:t>키의 경우에만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키 이벤트를 받을 수 있는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포커스</a:t>
            </a:r>
            <a:r>
              <a:rPr lang="en-US" altLang="ko-KR" dirty="0" smtClean="0"/>
              <a:t>(focus)</a:t>
            </a:r>
            <a:r>
              <a:rPr lang="ko-KR" altLang="en-US" dirty="0" smtClean="0"/>
              <a:t>를 </a:t>
            </a:r>
            <a:r>
              <a:rPr lang="ko-KR" altLang="en-US" dirty="0"/>
              <a:t>가진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포커스</a:t>
            </a:r>
            <a:r>
              <a:rPr lang="en-US" altLang="ko-KR" dirty="0" smtClean="0"/>
              <a:t>(focus)</a:t>
            </a:r>
          </a:p>
          <a:p>
            <a:pPr lvl="1"/>
            <a:r>
              <a:rPr lang="ko-KR" altLang="en-US" dirty="0" smtClean="0"/>
              <a:t>컴포넌트나 응용프로그램이 키 이벤트를 독점하는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컴포넌트에 포커스 설정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라인의 코드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smtClean="0"/>
              <a:t>자바플랫폼마다 실행 환경의 초기화가 서로 다를 수 있기 때문에 다음 코드가 필요함</a:t>
            </a:r>
            <a:r>
              <a:rPr lang="en-US" altLang="ko-KR" dirty="0" err="1" smtClean="0"/>
              <a:t>component.setFocusable</a:t>
            </a:r>
            <a:r>
              <a:rPr lang="en-US" altLang="ko-KR" dirty="0" smtClean="0"/>
              <a:t>(true</a:t>
            </a:r>
            <a:r>
              <a:rPr lang="en-US" altLang="ko-KR" dirty="0"/>
              <a:t>);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컴포넌트에 포커스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프레임이 만들어질 </a:t>
            </a:r>
            <a:r>
              <a:rPr lang="ko-KR" altLang="en-US" dirty="0" smtClean="0"/>
              <a:t>포커스를 주고자 하는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 </a:t>
            </a:r>
            <a:r>
              <a:rPr lang="ko-KR" altLang="en-US" dirty="0" smtClean="0"/>
              <a:t>이후에 </a:t>
            </a:r>
            <a:r>
              <a:rPr lang="ko-KR" altLang="en-US" dirty="0"/>
              <a:t> 포커스를 </a:t>
            </a:r>
            <a:r>
              <a:rPr lang="ko-KR" altLang="en-US" dirty="0" smtClean="0"/>
              <a:t>주어야 함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마우스로 컴포넌트를 클릭할 때 포커스 지정하는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언제든지 필요할 때 포커스 줄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5688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setVisible</a:t>
            </a:r>
            <a:r>
              <a:rPr lang="en-US" altLang="ko-KR" sz="1400" dirty="0"/>
              <a:t>(true); // </a:t>
            </a:r>
            <a:r>
              <a:rPr lang="ko-KR" altLang="en-US" sz="1400" dirty="0"/>
              <a:t>스윙 프레임 출력</a:t>
            </a:r>
          </a:p>
          <a:p>
            <a:pPr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</a:t>
            </a:r>
          </a:p>
          <a:p>
            <a:pPr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4365104"/>
            <a:ext cx="568863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MouseAdapter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Component </a:t>
            </a:r>
            <a:r>
              <a:rPr lang="en-US" altLang="ko-KR" sz="1400" dirty="0"/>
              <a:t>c = (Component)</a:t>
            </a:r>
            <a:r>
              <a:rPr lang="en-US" altLang="ko-KR" sz="1400" dirty="0" err="1"/>
              <a:t>e.getSource</a:t>
            </a:r>
            <a:r>
              <a:rPr lang="en-US" altLang="ko-KR" sz="1400" dirty="0"/>
              <a:t>(); // </a:t>
            </a:r>
            <a:r>
              <a:rPr lang="ko-KR" altLang="en-US" sz="1400" dirty="0" smtClean="0"/>
              <a:t>클릭된 </a:t>
            </a:r>
            <a:r>
              <a:rPr lang="ko-KR" altLang="en-US" sz="1400" dirty="0"/>
              <a:t>컴포넌트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c.setFocusable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 // </a:t>
            </a:r>
            <a:r>
              <a:rPr lang="ko-KR" altLang="en-US" sz="1400" dirty="0"/>
              <a:t>예제 </a:t>
            </a:r>
            <a:r>
              <a:rPr lang="en-US" altLang="ko-KR" sz="1400" dirty="0"/>
              <a:t>10-8</a:t>
            </a:r>
            <a:r>
              <a:rPr lang="ko-KR" altLang="en-US" sz="1400" dirty="0"/>
              <a:t>에서 활용하였음</a:t>
            </a:r>
          </a:p>
        </p:txBody>
      </p:sp>
    </p:spTree>
    <p:extLst>
      <p:ext uri="{BB962C8B-B14F-4D97-AF65-F5344CB8AC3E}">
        <p14:creationId xmlns:p14="http://schemas.microsoft.com/office/powerpoint/2010/main" val="243836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71679"/>
            <a:ext cx="26151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KeyListener</a:t>
            </a:r>
            <a:r>
              <a:rPr lang="ko-KR" altLang="en-US" smtClean="0"/>
              <a:t>의 메소드와 키</a:t>
            </a:r>
            <a:endParaRPr lang="ko-KR" altLang="en-US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컴포넌트에 키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088705"/>
            <a:ext cx="1027492" cy="3405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smtClean="0"/>
              <a:t>컴포넌트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8104" y="330278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누르는 순간</a:t>
            </a:r>
            <a:endParaRPr lang="en-US" altLang="ko-KR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857752" y="2071678"/>
            <a:ext cx="30003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 smtClean="0"/>
              <a:t>이벤트 처리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keyTyped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3643306" y="2285993"/>
            <a:ext cx="1285883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98104" y="3659974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42713" y="4001855"/>
            <a:ext cx="12747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누른 키를 떼는 순간</a:t>
            </a:r>
            <a:r>
              <a:rPr lang="en-US" altLang="ko-KR" sz="900" dirty="0" smtClean="0"/>
              <a:t>,</a:t>
            </a:r>
          </a:p>
          <a:p>
            <a:r>
              <a:rPr lang="en-US" altLang="ko-KR" sz="900" dirty="0" smtClean="0"/>
              <a:t>Unicode </a:t>
            </a:r>
            <a:r>
              <a:rPr lang="ko-KR" altLang="en-US" sz="900" dirty="0" smtClean="0"/>
              <a:t>키가 입력된</a:t>
            </a:r>
            <a:endParaRPr lang="en-US" altLang="ko-KR" sz="900" dirty="0" smtClean="0"/>
          </a:p>
          <a:p>
            <a:r>
              <a:rPr lang="ko-KR" altLang="en-US" sz="900" dirty="0" smtClean="0"/>
              <a:t>경우에만 </a:t>
            </a:r>
            <a:endParaRPr lang="en-US" altLang="ko-KR" sz="900" dirty="0" smtClean="0"/>
          </a:p>
        </p:txBody>
      </p:sp>
      <p:sp>
        <p:nvSpPr>
          <p:cNvPr id="11" name="자유형 10"/>
          <p:cNvSpPr/>
          <p:nvPr/>
        </p:nvSpPr>
        <p:spPr>
          <a:xfrm flipV="1">
            <a:off x="3714744" y="4001855"/>
            <a:ext cx="1214446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714744" y="3101458"/>
            <a:ext cx="1214446" cy="756171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96429" y="1763901"/>
            <a:ext cx="2953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컴포넌트의 키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KeyListener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54260" y="291679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429124" y="200024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467902" y="37444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4725144"/>
            <a:ext cx="5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50000"/>
                  </a:schemeClr>
                </a:solidFill>
              </a:rPr>
              <a:t>KeyListener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의 메소드가 실행되는 순서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208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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927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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6460" y="47251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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8728" y="5929330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addKeyListener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myKeyListener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키는 </a:t>
            </a:r>
            <a:r>
              <a:rPr lang="en-US" altLang="ko-KR" smtClean="0"/>
              <a:t>2</a:t>
            </a:r>
            <a:r>
              <a:rPr lang="ko-KR" altLang="en-US" smtClean="0"/>
              <a:t>가지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유니코드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유니코드는 전 세계의 </a:t>
            </a:r>
            <a:r>
              <a:rPr lang="ko-KR" altLang="en-US" b="1" dirty="0" smtClean="0"/>
              <a:t>문자</a:t>
            </a:r>
            <a:r>
              <a:rPr lang="ko-KR" altLang="en-US" dirty="0" smtClean="0"/>
              <a:t>에 대한 코드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문자들에 대해서만 유니 코드 값 정의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A~Z, </a:t>
            </a:r>
            <a:r>
              <a:rPr lang="en-US" altLang="ko-KR" dirty="0" err="1" smtClean="0"/>
              <a:t>a~z</a:t>
            </a:r>
            <a:r>
              <a:rPr lang="en-US" altLang="ko-KR" dirty="0" smtClean="0"/>
              <a:t>, 0~9, !, @, &amp;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눌러진 경우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keyTyped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순으로 호출</a:t>
            </a:r>
          </a:p>
          <a:p>
            <a:pPr lvl="3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유니코드가 아닌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키가 아닌 다음 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제어 키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&lt;Function&gt;, &lt;Home&gt;, &lt;Up&gt;, &lt;Delete&gt;, &lt;Control&gt;, &lt;Shift&gt;, &lt;Alt&gt;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정의된 유니코드 값 없음</a:t>
            </a:r>
            <a:endParaRPr lang="en-US" altLang="ko-KR" dirty="0"/>
          </a:p>
          <a:p>
            <a:pPr lvl="1"/>
            <a:r>
              <a:rPr lang="ko-KR" altLang="en-US" dirty="0" smtClean="0"/>
              <a:t>키마다 </a:t>
            </a:r>
            <a:r>
              <a:rPr lang="ko-KR" altLang="en-US" b="1" dirty="0" smtClean="0"/>
              <a:t>키 코드 값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가상 키 코드 값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이 정의되어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아닌 경우 키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만 호출됨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가상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키든 아니든 모든 키에 자바의 가상 키 코드가 정의되어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값으로 어떤 키인지 비교 판단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키</a:t>
            </a:r>
            <a:r>
              <a:rPr lang="en-US" altLang="ko-KR" dirty="0" smtClean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가상 키 코드는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상수로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5" y="2060848"/>
            <a:ext cx="779306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입력된 키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키가 입력되면 </a:t>
            </a:r>
            <a:r>
              <a:rPr lang="ko-KR" altLang="en-US" dirty="0" smtClean="0"/>
              <a:t>키 </a:t>
            </a:r>
            <a:r>
              <a:rPr lang="ko-KR" altLang="en-US" dirty="0"/>
              <a:t>정보를 가진 이벤트 객체 생성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키의 </a:t>
            </a:r>
            <a:r>
              <a:rPr lang="ko-KR" altLang="en-US" b="1" dirty="0" smtClean="0"/>
              <a:t>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알아내기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char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KeyEvent.getKeyChar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키에 해당하는 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리</a:t>
            </a:r>
            <a:r>
              <a:rPr lang="ko-KR" altLang="en-US" dirty="0"/>
              <a:t>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 키가 문자 키인 경우에만 작동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입력된 키의 </a:t>
            </a:r>
            <a:r>
              <a:rPr lang="ko-KR" altLang="en-US" b="1" dirty="0" smtClean="0"/>
              <a:t>가상 키 </a:t>
            </a:r>
            <a:r>
              <a:rPr lang="ko-KR" altLang="en-US" dirty="0" smtClean="0"/>
              <a:t>값 알아내기</a:t>
            </a:r>
            <a:r>
              <a:rPr lang="en-US" altLang="ko-KR" dirty="0" smtClean="0"/>
              <a:t>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KeyEvent.getKeyCode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키에 대해 작동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 smtClean="0"/>
              <a:t>입력된 키를 판별하기 위해 가상키</a:t>
            </a:r>
            <a:r>
              <a:rPr lang="en-US" altLang="ko-KR" dirty="0" smtClean="0"/>
              <a:t>(Virtual Key) </a:t>
            </a:r>
            <a:r>
              <a:rPr lang="ko-KR" altLang="en-US" dirty="0" smtClean="0"/>
              <a:t>값과 비교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값은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상수로 정의됨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b="1" dirty="0" smtClean="0"/>
              <a:t>키 이름 </a:t>
            </a:r>
            <a:r>
              <a:rPr lang="ko-KR" altLang="en-US" dirty="0" smtClean="0"/>
              <a:t>문자열 리턴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String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KeyEvent.getKeyText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keyCode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 err="1" smtClean="0"/>
              <a:t>keyCode</a:t>
            </a:r>
            <a:r>
              <a:rPr lang="ko-KR" altLang="en-US" dirty="0" smtClean="0"/>
              <a:t>의 코드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가상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해당하는 키의 이름 문자열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F1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"F1", Shift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"SHIFT" </a:t>
            </a:r>
            <a:r>
              <a:rPr lang="ko-KR" altLang="en-US" dirty="0" smtClean="0"/>
              <a:t>등의 문자열 리턴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이벤트의 실제 예</a:t>
            </a:r>
            <a:endParaRPr lang="ko-KR" altLang="en-US"/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KeyEvent</a:t>
            </a:r>
            <a:r>
              <a:rPr lang="ko-KR" altLang="en-US" dirty="0"/>
              <a:t>의 </a:t>
            </a:r>
            <a:r>
              <a:rPr lang="en-US" altLang="ko-KR" dirty="0" err="1"/>
              <a:t>getKeyChar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getKeyCode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6" name="슬라이드 번호 개체 틀 4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572128" cy="43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10-6 : </a:t>
            </a:r>
            <a:r>
              <a:rPr lang="ko-KR" altLang="en-US" dirty="0"/>
              <a:t>다양한 </a:t>
            </a:r>
            <a:r>
              <a:rPr lang="en-US" altLang="ko-KR" dirty="0" err="1"/>
              <a:t>KeyEvent</a:t>
            </a:r>
            <a:r>
              <a:rPr lang="ko-KR" altLang="en-US" dirty="0"/>
              <a:t>와 </a:t>
            </a:r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4852" y="1412777"/>
            <a:ext cx="414112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[] </a:t>
            </a:r>
            <a:r>
              <a:rPr lang="en-US" altLang="ko-KR" sz="1200" dirty="0" err="1"/>
              <a:t>keyMessage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KeyListenerEx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keyListener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[3];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 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keyMessage.length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keyMessage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setOpaque</a:t>
            </a:r>
            <a:r>
              <a:rPr lang="en-US" altLang="ko-KR" sz="1200" b="1" dirty="0"/>
              <a:t>(true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Color.YELLOW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572000" y="1444961"/>
            <a:ext cx="432048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(300,150);</a:t>
            </a:r>
          </a:p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(true);</a:t>
            </a:r>
          </a:p>
          <a:p>
            <a:pPr marL="0" lvl="2"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marL="0" lvl="2"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char </a:t>
            </a:r>
            <a:r>
              <a:rPr lang="en-US" altLang="ko-KR" sz="1200" b="1" dirty="0" err="1" smtClean="0"/>
              <a:t>keyChar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endParaRPr lang="en-US" altLang="ko-KR" sz="1200" b="1" dirty="0" smtClean="0"/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Integer.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keyCode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Character.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keyChar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e.</a:t>
            </a:r>
            <a:r>
              <a:rPr lang="en-US" altLang="ko-KR" sz="1200" b="1" i="1" dirty="0" err="1" smtClean="0"/>
              <a:t>getKeyText</a:t>
            </a:r>
            <a:r>
              <a:rPr lang="en-US" altLang="ko-KR" sz="1200" b="1" i="1" dirty="0" smtClean="0"/>
              <a:t>(</a:t>
            </a:r>
            <a:r>
              <a:rPr lang="en-US" altLang="ko-KR" sz="1200" b="1" i="1" dirty="0" err="1" smtClean="0"/>
              <a:t>keyCode</a:t>
            </a:r>
            <a:r>
              <a:rPr lang="en-US" altLang="ko-KR" sz="1200" b="1" i="1" dirty="0" smtClean="0"/>
              <a:t>)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	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ko-KR" altLang="en-US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  <a:endParaRPr lang="ko-KR" alt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29760" y="5949280"/>
            <a:ext cx="3643338" cy="510778"/>
          </a:xfrm>
          <a:prstGeom prst="wedgeRoundRectCallout">
            <a:avLst>
              <a:gd name="adj1" fmla="val -20833"/>
              <a:gd name="adj2" fmla="val 50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컴포넌트의 바탕색이 보이도록 하기 위해서는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컴포넌트가 불투명하기 지정될 필요 있음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 flipV="1">
            <a:off x="3200290" y="5558739"/>
            <a:ext cx="1729470" cy="694460"/>
          </a:xfrm>
          <a:custGeom>
            <a:avLst/>
            <a:gdLst>
              <a:gd name="connsiteX0" fmla="*/ 1576874 w 1576874"/>
              <a:gd name="connsiteY0" fmla="*/ 0 h 373225"/>
              <a:gd name="connsiteX1" fmla="*/ 1166327 w 1576874"/>
              <a:gd name="connsiteY1" fmla="*/ 46653 h 373225"/>
              <a:gd name="connsiteX2" fmla="*/ 709127 w 1576874"/>
              <a:gd name="connsiteY2" fmla="*/ 195943 h 373225"/>
              <a:gd name="connsiteX3" fmla="*/ 475861 w 1576874"/>
              <a:gd name="connsiteY3" fmla="*/ 335902 h 373225"/>
              <a:gd name="connsiteX4" fmla="*/ 0 w 1576874"/>
              <a:gd name="connsiteY4" fmla="*/ 373225 h 3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74" h="373225">
                <a:moveTo>
                  <a:pt x="1576874" y="0"/>
                </a:moveTo>
                <a:cubicBezTo>
                  <a:pt x="1443913" y="6998"/>
                  <a:pt x="1310952" y="13996"/>
                  <a:pt x="1166327" y="46653"/>
                </a:cubicBezTo>
                <a:cubicBezTo>
                  <a:pt x="1021703" y="79310"/>
                  <a:pt x="824205" y="147735"/>
                  <a:pt x="709127" y="195943"/>
                </a:cubicBezTo>
                <a:cubicBezTo>
                  <a:pt x="594049" y="244151"/>
                  <a:pt x="594049" y="306355"/>
                  <a:pt x="475861" y="335902"/>
                </a:cubicBezTo>
                <a:cubicBezTo>
                  <a:pt x="357673" y="365449"/>
                  <a:pt x="178836" y="369337"/>
                  <a:pt x="0" y="37322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4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16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206230" y="4863830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642910" y="60007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키코드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2324911" y="4873557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1996448" y="6010417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유니코드 </a:t>
            </a:r>
            <a:endParaRPr lang="en-US" altLang="ko-KR" sz="1200" dirty="0" smtClean="0"/>
          </a:p>
          <a:p>
            <a:r>
              <a:rPr lang="ko-KR" altLang="en-US" sz="1200" dirty="0" smtClean="0"/>
              <a:t>문자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2423809" y="4873557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103441" y="60007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ko-KR" altLang="en-US" sz="1200" dirty="0"/>
          </a:p>
        </p:txBody>
      </p:sp>
      <p:sp>
        <p:nvSpPr>
          <p:cNvPr id="16" name="자유형 15"/>
          <p:cNvSpPr/>
          <p:nvPr/>
        </p:nvSpPr>
        <p:spPr>
          <a:xfrm>
            <a:off x="4997495" y="4848033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510273" y="5908434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코드</a:t>
            </a:r>
            <a:endParaRPr lang="ko-KR" altLang="en-US" sz="1200" dirty="0"/>
          </a:p>
        </p:txBody>
      </p:sp>
      <p:sp>
        <p:nvSpPr>
          <p:cNvPr id="18" name="자유형 17"/>
          <p:cNvSpPr/>
          <p:nvPr/>
        </p:nvSpPr>
        <p:spPr>
          <a:xfrm>
            <a:off x="6116176" y="4857760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5491894" y="598497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</a:t>
            </a:r>
            <a:r>
              <a:rPr lang="ko-KR" altLang="en-US" sz="1200" dirty="0" smtClean="0"/>
              <a:t>키에 </a:t>
            </a:r>
            <a:endParaRPr lang="en-US" altLang="ko-KR" sz="1200" dirty="0" smtClean="0"/>
          </a:p>
          <a:p>
            <a:r>
              <a:rPr lang="ko-KR" altLang="en-US" sz="1200" dirty="0" smtClean="0"/>
              <a:t>대응하는 문자 없음</a:t>
            </a:r>
            <a:endParaRPr lang="en-US" altLang="ko-KR" sz="1200" dirty="0" smtClean="0"/>
          </a:p>
        </p:txBody>
      </p:sp>
      <p:sp>
        <p:nvSpPr>
          <p:cNvPr id="20" name="자유형 19"/>
          <p:cNvSpPr/>
          <p:nvPr/>
        </p:nvSpPr>
        <p:spPr>
          <a:xfrm>
            <a:off x="6215074" y="4857760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7164288" y="5982169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0981" y="13182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8801" y="339964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w </a:t>
            </a:r>
            <a:r>
              <a:rPr lang="ko-KR" altLang="en-US" sz="1200" dirty="0" smtClean="0"/>
              <a:t>키 </a:t>
            </a:r>
            <a:endParaRPr lang="en-US" altLang="ko-KR" sz="1200" dirty="0" smtClean="0"/>
          </a:p>
          <a:p>
            <a:r>
              <a:rPr lang="ko-KR" altLang="en-US" sz="1200" dirty="0" smtClean="0"/>
              <a:t>입력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40213" y="1323556"/>
            <a:ext cx="1487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&lt;Control&gt; </a:t>
            </a:r>
            <a:r>
              <a:rPr lang="ko-KR" altLang="en-US" sz="1200" dirty="0" smtClean="0"/>
              <a:t>키 입력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73393" y="338741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입력</a:t>
            </a:r>
            <a:endParaRPr lang="ko-KR" altLang="en-US" sz="12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3" y="1603697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15" y="2381921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2" y="1609776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2381469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12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10-7 : &lt;</a:t>
            </a:r>
            <a:r>
              <a:rPr lang="en-US" altLang="ko-KR" sz="2400" dirty="0"/>
              <a:t>F1&gt;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컨텐트팬의</a:t>
            </a:r>
            <a:r>
              <a:rPr lang="ko-KR" altLang="en-US" sz="2400" dirty="0"/>
              <a:t> 배경을 초록색으로</a:t>
            </a:r>
            <a:r>
              <a:rPr lang="en-US" altLang="ko-KR" sz="2400" dirty="0"/>
              <a:t>, %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노란색으로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0404" y="148478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e.getKeyCode</a:t>
            </a:r>
            <a:r>
              <a:rPr lang="en-US" altLang="ko-KR" sz="1200" dirty="0" smtClean="0"/>
              <a:t>()));</a:t>
            </a:r>
          </a:p>
          <a:p>
            <a:pPr marL="0" lvl="3" defTabSz="180000"/>
            <a:endParaRPr lang="en-US" altLang="ko-KR" sz="1200" dirty="0" smtClean="0"/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 == '%')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YELLOW</a:t>
            </a:r>
            <a:r>
              <a:rPr lang="en-US" altLang="ko-KR" sz="1200" i="1" dirty="0" smtClean="0"/>
              <a:t>);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else if(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 == KeyEvent.</a:t>
            </a:r>
            <a:r>
              <a:rPr lang="en-US" altLang="ko-KR" sz="1200" b="1" i="1" dirty="0" smtClean="0"/>
              <a:t>VK_F1)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GREEN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KeyCodeEx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21842" y="4501156"/>
            <a:ext cx="3286148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%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e.getKeyChar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371811" y="5511096"/>
            <a:ext cx="3312630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F1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e.getKeyCode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r>
              <a:rPr lang="en-US" altLang="ko-KR" dirty="0"/>
              <a:t> KeyEvent.VK_F1 </a:t>
            </a:r>
            <a:r>
              <a:rPr lang="ko-KR" altLang="en-US" dirty="0"/>
              <a:t>값과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673" y="5744938"/>
            <a:ext cx="3000396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smtClean="0"/>
              <a:t>키 </a:t>
            </a:r>
            <a:r>
              <a:rPr lang="ko-KR" altLang="en-US" dirty="0"/>
              <a:t>입력을 받을 수 있도록 포커스를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1520" y="1484784"/>
            <a:ext cx="42851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KeyCodeEx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KeyCodeEx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("Key Code </a:t>
            </a:r>
            <a:r>
              <a:rPr lang="ko-KR" altLang="en-US" sz="1200" dirty="0"/>
              <a:t>예제 </a:t>
            </a:r>
            <a:r>
              <a:rPr lang="en-US" altLang="ko-KR" sz="1200" dirty="0"/>
              <a:t>: F1</a:t>
            </a:r>
            <a:r>
              <a:rPr lang="ko-KR" altLang="en-US" sz="1200" dirty="0"/>
              <a:t>키</a:t>
            </a:r>
            <a:r>
              <a:rPr lang="en-US" altLang="ko-KR" sz="1200" dirty="0"/>
              <a:t>:</a:t>
            </a:r>
            <a:r>
              <a:rPr lang="ko-KR" altLang="en-US" sz="1200" dirty="0"/>
              <a:t>초록색</a:t>
            </a:r>
            <a:r>
              <a:rPr lang="en-US" altLang="ko-KR" sz="1200" dirty="0"/>
              <a:t>, % </a:t>
            </a:r>
            <a:r>
              <a:rPr lang="ko-KR" altLang="en-US" sz="1200" dirty="0"/>
              <a:t>키 노란색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  <p:sp>
        <p:nvSpPr>
          <p:cNvPr id="21" name="자유형 20"/>
          <p:cNvSpPr/>
          <p:nvPr/>
        </p:nvSpPr>
        <p:spPr>
          <a:xfrm>
            <a:off x="4248628" y="2349466"/>
            <a:ext cx="1162083" cy="2295656"/>
          </a:xfrm>
          <a:custGeom>
            <a:avLst/>
            <a:gdLst>
              <a:gd name="connsiteX0" fmla="*/ 521616 w 1030664"/>
              <a:gd name="connsiteY0" fmla="*/ 2582944 h 2604940"/>
              <a:gd name="connsiteX1" fmla="*/ 474482 w 1030664"/>
              <a:gd name="connsiteY1" fmla="*/ 2535810 h 2604940"/>
              <a:gd name="connsiteX2" fmla="*/ 31423 w 1030664"/>
              <a:gd name="connsiteY2" fmla="*/ 2168165 h 2604940"/>
              <a:gd name="connsiteX3" fmla="*/ 285946 w 1030664"/>
              <a:gd name="connsiteY3" fmla="*/ 989815 h 2604940"/>
              <a:gd name="connsiteX4" fmla="*/ 1030664 w 1030664"/>
              <a:gd name="connsiteY4" fmla="*/ 0 h 260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664" h="2604940">
                <a:moveTo>
                  <a:pt x="521616" y="2582944"/>
                </a:moveTo>
                <a:cubicBezTo>
                  <a:pt x="538898" y="2593942"/>
                  <a:pt x="556181" y="2604940"/>
                  <a:pt x="474482" y="2535810"/>
                </a:cubicBezTo>
                <a:cubicBezTo>
                  <a:pt x="392783" y="2466680"/>
                  <a:pt x="62846" y="2425831"/>
                  <a:pt x="31423" y="2168165"/>
                </a:cubicBezTo>
                <a:cubicBezTo>
                  <a:pt x="0" y="1910499"/>
                  <a:pt x="119406" y="1351176"/>
                  <a:pt x="285946" y="989815"/>
                </a:cubicBezTo>
                <a:cubicBezTo>
                  <a:pt x="452486" y="628454"/>
                  <a:pt x="906544" y="161827"/>
                  <a:pt x="103066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7856746" y="2781514"/>
            <a:ext cx="928386" cy="2733752"/>
          </a:xfrm>
          <a:custGeom>
            <a:avLst/>
            <a:gdLst>
              <a:gd name="connsiteX0" fmla="*/ 0 w 824844"/>
              <a:gd name="connsiteY0" fmla="*/ 2912882 h 2912882"/>
              <a:gd name="connsiteX1" fmla="*/ 603315 w 824844"/>
              <a:gd name="connsiteY1" fmla="*/ 2337847 h 2912882"/>
              <a:gd name="connsiteX2" fmla="*/ 820131 w 824844"/>
              <a:gd name="connsiteY2" fmla="*/ 1074656 h 2912882"/>
              <a:gd name="connsiteX3" fmla="*/ 631595 w 824844"/>
              <a:gd name="connsiteY3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844" h="2912882">
                <a:moveTo>
                  <a:pt x="0" y="2912882"/>
                </a:moveTo>
                <a:cubicBezTo>
                  <a:pt x="233313" y="2778550"/>
                  <a:pt x="466626" y="2644218"/>
                  <a:pt x="603315" y="2337847"/>
                </a:cubicBezTo>
                <a:cubicBezTo>
                  <a:pt x="740004" y="2031476"/>
                  <a:pt x="815418" y="1464297"/>
                  <a:pt x="820131" y="1074656"/>
                </a:cubicBezTo>
                <a:cubicBezTo>
                  <a:pt x="824844" y="685015"/>
                  <a:pt x="669302" y="172825"/>
                  <a:pt x="63159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84123" y="5036346"/>
            <a:ext cx="264305" cy="708592"/>
          </a:xfrm>
          <a:custGeom>
            <a:avLst/>
            <a:gdLst>
              <a:gd name="connsiteX0" fmla="*/ 0 w 312821"/>
              <a:gd name="connsiteY0" fmla="*/ 0 h 703848"/>
              <a:gd name="connsiteX1" fmla="*/ 252664 w 312821"/>
              <a:gd name="connsiteY1" fmla="*/ 276727 h 703848"/>
              <a:gd name="connsiteX2" fmla="*/ 312821 w 312821"/>
              <a:gd name="connsiteY2" fmla="*/ 703848 h 70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821" h="703848">
                <a:moveTo>
                  <a:pt x="0" y="0"/>
                </a:moveTo>
                <a:cubicBezTo>
                  <a:pt x="100263" y="79709"/>
                  <a:pt x="200527" y="159419"/>
                  <a:pt x="252664" y="276727"/>
                </a:cubicBezTo>
                <a:cubicBezTo>
                  <a:pt x="304801" y="394035"/>
                  <a:pt x="299787" y="632661"/>
                  <a:pt x="312821" y="70384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10-7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6284" y="3362508"/>
            <a:ext cx="321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키를 누른 경우 </a:t>
            </a:r>
            <a:r>
              <a:rPr lang="ko-KR" altLang="en-US" sz="1200" dirty="0"/>
              <a:t>노란색으로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키는</a:t>
            </a:r>
            <a:r>
              <a:rPr lang="en-US" altLang="ko-KR" sz="1200" dirty="0" smtClean="0"/>
              <a:t> Shift</a:t>
            </a:r>
            <a:r>
              <a:rPr lang="ko-KR" altLang="en-US" sz="1200" dirty="0" smtClean="0"/>
              <a:t>키</a:t>
            </a:r>
            <a:r>
              <a:rPr lang="en-US" altLang="ko-KR" sz="1200" dirty="0" smtClean="0"/>
              <a:t>+5</a:t>
            </a:r>
            <a:r>
              <a:rPr lang="ko-KR" altLang="en-US" sz="1200" dirty="0" smtClean="0"/>
              <a:t>키이므로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 키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에 대한 문자열 출력</a:t>
            </a:r>
            <a:endParaRPr lang="ko-KR" altLang="en-US" sz="1200" dirty="0"/>
          </a:p>
        </p:txBody>
      </p:sp>
      <p:sp>
        <p:nvSpPr>
          <p:cNvPr id="21" name="자유형 20"/>
          <p:cNvSpPr/>
          <p:nvPr/>
        </p:nvSpPr>
        <p:spPr>
          <a:xfrm>
            <a:off x="3837296" y="2492896"/>
            <a:ext cx="1094777" cy="2160240"/>
          </a:xfrm>
          <a:custGeom>
            <a:avLst/>
            <a:gdLst>
              <a:gd name="connsiteX0" fmla="*/ 0 w 1188720"/>
              <a:gd name="connsiteY0" fmla="*/ 4287520 h 4385733"/>
              <a:gd name="connsiteX1" fmla="*/ 345440 w 1188720"/>
              <a:gd name="connsiteY1" fmla="*/ 4175760 h 4385733"/>
              <a:gd name="connsiteX2" fmla="*/ 640080 w 1188720"/>
              <a:gd name="connsiteY2" fmla="*/ 3027680 h 4385733"/>
              <a:gd name="connsiteX3" fmla="*/ 701040 w 1188720"/>
              <a:gd name="connsiteY3" fmla="*/ 548640 h 4385733"/>
              <a:gd name="connsiteX4" fmla="*/ 1188720 w 1188720"/>
              <a:gd name="connsiteY4" fmla="*/ 0 h 438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4385733">
                <a:moveTo>
                  <a:pt x="0" y="4287520"/>
                </a:moveTo>
                <a:cubicBezTo>
                  <a:pt x="119380" y="4336626"/>
                  <a:pt x="238760" y="4385733"/>
                  <a:pt x="345440" y="4175760"/>
                </a:cubicBezTo>
                <a:cubicBezTo>
                  <a:pt x="452120" y="3965787"/>
                  <a:pt x="580813" y="3632200"/>
                  <a:pt x="640080" y="3027680"/>
                </a:cubicBezTo>
                <a:cubicBezTo>
                  <a:pt x="699347" y="2423160"/>
                  <a:pt x="609600" y="1053253"/>
                  <a:pt x="701040" y="548640"/>
                </a:cubicBezTo>
                <a:cubicBezTo>
                  <a:pt x="792480" y="44027"/>
                  <a:pt x="990600" y="22013"/>
                  <a:pt x="118872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4397" y="5482271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/>
              <a:t>5 </a:t>
            </a:r>
            <a:r>
              <a:rPr lang="ko-KR" altLang="en-US" sz="1200" dirty="0" smtClean="0"/>
              <a:t>를 누르면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노란색 배경으로 변하지 않음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</a:t>
            </a:r>
            <a:r>
              <a:rPr lang="ko-KR" altLang="en-US" sz="1200" dirty="0" smtClean="0"/>
              <a:t>키나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키는 키보드에서 동일한 키이지만</a:t>
            </a:r>
            <a:endParaRPr lang="en-US" altLang="ko-KR" sz="1200" dirty="0" smtClean="0"/>
          </a:p>
          <a:p>
            <a:r>
              <a:rPr lang="en-US" altLang="ko-KR" sz="1200" dirty="0"/>
              <a:t>if(</a:t>
            </a:r>
            <a:r>
              <a:rPr lang="en-US" altLang="ko-KR" sz="1200" dirty="0" err="1"/>
              <a:t>e.getKeyChar</a:t>
            </a:r>
            <a:r>
              <a:rPr lang="en-US" altLang="ko-KR" sz="1200" dirty="0"/>
              <a:t>() == </a:t>
            </a:r>
            <a:r>
              <a:rPr lang="en-US" altLang="ko-KR" sz="1200" dirty="0" smtClean="0"/>
              <a:t>'%')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비교하였기 때문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9" y="1545914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1564798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2" y="3760222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98365" y="3224009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키를 누른 경우</a:t>
            </a:r>
            <a:endParaRPr lang="en-US" altLang="ko-KR" sz="1200" dirty="0" smtClean="0"/>
          </a:p>
        </p:txBody>
      </p:sp>
      <p:cxnSp>
        <p:nvCxnSpPr>
          <p:cNvPr id="10" name="직선 화살표 연결선 9"/>
          <p:cNvCxnSpPr>
            <a:stCxn id="5" idx="2"/>
            <a:endCxn id="7" idx="0"/>
          </p:cNvCxnSpPr>
          <p:nvPr/>
        </p:nvCxnSpPr>
        <p:spPr>
          <a:xfrm flipH="1">
            <a:off x="2272814" y="3222910"/>
            <a:ext cx="1317" cy="53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4727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10-8 : </a:t>
            </a:r>
            <a:r>
              <a:rPr lang="ko-KR" altLang="en-US" sz="2400" dirty="0"/>
              <a:t>상</a:t>
            </a:r>
            <a:r>
              <a:rPr lang="en-US" altLang="ko-KR" sz="2400" dirty="0"/>
              <a:t>(UP), </a:t>
            </a:r>
            <a:r>
              <a:rPr lang="ko-KR" altLang="en-US" sz="2400" dirty="0"/>
              <a:t>하</a:t>
            </a:r>
            <a:r>
              <a:rPr lang="en-US" altLang="ko-KR" sz="2400" dirty="0"/>
              <a:t>(DOWN), </a:t>
            </a:r>
            <a:r>
              <a:rPr lang="ko-KR" altLang="en-US" sz="2400" dirty="0"/>
              <a:t>좌</a:t>
            </a:r>
            <a:r>
              <a:rPr lang="en-US" altLang="ko-KR" sz="2400" dirty="0"/>
              <a:t>(LEFT), </a:t>
            </a:r>
            <a:r>
              <a:rPr lang="ko-KR" altLang="en-US" sz="2400" dirty="0"/>
              <a:t>우</a:t>
            </a:r>
            <a:r>
              <a:rPr lang="en-US" altLang="ko-KR" sz="2400" dirty="0"/>
              <a:t>(RIGHT) </a:t>
            </a:r>
            <a:r>
              <a:rPr lang="ko-KR" altLang="en-US" sz="2400" dirty="0"/>
              <a:t>키로 </a:t>
            </a:r>
            <a:r>
              <a:rPr lang="en-US" altLang="ko-KR" sz="2400" dirty="0"/>
              <a:t>"HELLO" </a:t>
            </a:r>
            <a:r>
              <a:rPr lang="ko-KR" altLang="en-US" sz="2400" dirty="0"/>
              <a:t>문자열을 마음대로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1332242"/>
            <a:ext cx="75608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움직이는 응용프로그램을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컴포넌트로 만들어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부착하고 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움직이면 키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방향으로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번에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움직인다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이를 위해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배치관리자를 삭제하여야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"HELLO"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(50, 50)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79" y="5868375"/>
            <a:ext cx="615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 키를 움직이면 한 번에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픽셀씩 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HELLO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텍스트는 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우로 이동한다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 텍스트는 프레임의 영역을 벗어나서 움직일 수 있다</a:t>
            </a:r>
            <a:r>
              <a:rPr lang="en-US" altLang="ko-KR" sz="1200" dirty="0" smtClean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29375" y="3481952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828581" y="3410514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499" y="3267638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13" y="2708920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소스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</a:t>
            </a:r>
            <a:r>
              <a:rPr lang="en-US" altLang="ko-KR" dirty="0" smtClean="0"/>
              <a:t>,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 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움직이기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17448" y="1327319"/>
            <a:ext cx="460623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switch(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		case </a:t>
            </a:r>
            <a:r>
              <a:rPr lang="en-US" altLang="ko-KR" sz="1200" b="1" dirty="0" err="1" smtClean="0"/>
              <a:t>KeyEvent.VK_UP</a:t>
            </a:r>
            <a:r>
              <a:rPr lang="en-US" altLang="ko-KR" sz="1200" b="1" dirty="0" smtClean="0"/>
              <a:t>: 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la.getX</a:t>
            </a:r>
            <a:r>
              <a:rPr lang="en-US" altLang="ko-KR" sz="1200" b="1" dirty="0" smtClean="0"/>
              <a:t>(), </a:t>
            </a:r>
            <a:r>
              <a:rPr lang="en-US" altLang="ko-KR" sz="1200" b="1" dirty="0" err="1" smtClean="0"/>
              <a:t>la.getY</a:t>
            </a:r>
            <a:r>
              <a:rPr lang="en-US" altLang="ko-KR" sz="1200" b="1" dirty="0" smtClean="0"/>
              <a:t>()-FLYING_UNIT);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KeyEvent.VK_DOWN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()+FLYING_UNIT);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KeyEvent.VK_LEFT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()-FLYING_UNIT,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KeyEvent.VK_RIGHT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()+FLYING_UNIT,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FlyingTextEx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07504" y="1335651"/>
            <a:ext cx="421313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FlyingTextEx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FLYING_UNIT = 10;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상</a:t>
            </a:r>
            <a:r>
              <a:rPr lang="en-US" altLang="ko-KR" sz="1200" dirty="0"/>
              <a:t>,</a:t>
            </a:r>
            <a:r>
              <a:rPr lang="ko-KR" altLang="en-US" sz="1200" dirty="0"/>
              <a:t>하</a:t>
            </a:r>
            <a:r>
              <a:rPr lang="en-US" altLang="ko-KR" sz="1200" dirty="0"/>
              <a:t>,</a:t>
            </a:r>
            <a:r>
              <a:rPr lang="ko-KR" altLang="en-US" sz="1200" dirty="0"/>
              <a:t>좌</a:t>
            </a:r>
            <a:r>
              <a:rPr lang="en-US" altLang="ko-KR" sz="1200" dirty="0"/>
              <a:t>,</a:t>
            </a:r>
            <a:r>
              <a:rPr lang="ko-KR" altLang="en-US" sz="1200" dirty="0"/>
              <a:t>우 키를 이용하여 텍스트 움직이기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c.addKeyListener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(50,50);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(100,20);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</a:t>
            </a:r>
            <a:r>
              <a:rPr lang="en-US" altLang="ko-KR" sz="1200" dirty="0" smtClean="0"/>
              <a:t>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c.addMouseListener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MouseAdapter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com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com.setFocusable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com.requestFocus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이벤트와 마우스 관련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이벤트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사용자의 마우스 조작에 따라 발생하는 이벤트</a:t>
            </a:r>
            <a:r>
              <a:rPr lang="en-US" altLang="ko-KR" sz="1800" dirty="0" smtClean="0"/>
              <a:t>, 8</a:t>
            </a:r>
            <a:r>
              <a:rPr lang="ko-KR" altLang="en-US" sz="1800" dirty="0" smtClean="0"/>
              <a:t>가지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눌러진 위치에서 떼어지는 경우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 smtClean="0"/>
              <a:t>(),...,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MouseListener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5 </a:t>
            </a:r>
            <a:r>
              <a:rPr lang="ko-KR" altLang="en-US" sz="2000" dirty="0" smtClean="0"/>
              <a:t>개의 이벤트를 처리하는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mouseEntered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mouseExited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mouseReleased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mouseClicked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addMouseListener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myMouseListener</a:t>
            </a:r>
            <a:r>
              <a:rPr lang="en-US" altLang="ko-KR" sz="1600" dirty="0" smtClean="0"/>
              <a:t>);</a:t>
            </a:r>
          </a:p>
          <a:p>
            <a:pPr lvl="2"/>
            <a:endParaRPr lang="en-US" altLang="ko-KR" sz="1600" dirty="0" smtClean="0"/>
          </a:p>
          <a:p>
            <a:r>
              <a:rPr lang="en-US" altLang="ko-KR" sz="2000" dirty="0" err="1" smtClean="0"/>
              <a:t>MouseMotionListener</a:t>
            </a:r>
            <a:r>
              <a:rPr lang="ko-KR" altLang="en-US" sz="2000" dirty="0" smtClean="0"/>
              <a:t>의 이벤트도 함께 처리하고자 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mouseDragged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mouseMoved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모션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 필요</a:t>
            </a:r>
            <a:endParaRPr lang="en-US" altLang="ko-KR" sz="1800" dirty="0" smtClean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2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객체로부터 얻을 수 있는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포인터의 위치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getX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getY</a:t>
            </a:r>
            <a:r>
              <a:rPr lang="en-US" altLang="ko-KR" sz="1800" dirty="0" smtClean="0"/>
              <a:t>(), </a:t>
            </a:r>
          </a:p>
          <a:p>
            <a:pPr lvl="1"/>
            <a:r>
              <a:rPr lang="en-US" altLang="ko-KR" sz="1800" dirty="0" smtClean="0"/>
              <a:t>Point </a:t>
            </a:r>
            <a:r>
              <a:rPr lang="en-US" altLang="ko-KR" sz="1800" dirty="0" err="1" smtClean="0"/>
              <a:t>getPoint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입력된 마우스 버튼</a:t>
            </a:r>
            <a:endParaRPr lang="en-US" altLang="ko-KR" sz="2000" dirty="0" smtClean="0"/>
          </a:p>
          <a:p>
            <a:pPr lvl="1"/>
            <a:r>
              <a:rPr lang="en-US" altLang="ko-KR" sz="1800" dirty="0" err="1"/>
              <a:t>i</a:t>
            </a:r>
            <a:r>
              <a:rPr lang="en-US" altLang="ko-KR" sz="1800" dirty="0" err="1" smtClean="0"/>
              <a:t>nt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getButton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마우스 클릭 횟수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getClickCount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 = </a:t>
            </a:r>
            <a:r>
              <a:rPr lang="en-US" altLang="ko-KR" sz="1400" b="1" dirty="0" err="1" smtClean="0"/>
              <a:t>e.getX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y = </a:t>
            </a:r>
            <a:r>
              <a:rPr lang="en-US" altLang="ko-KR" sz="1400" b="1" dirty="0" err="1" smtClean="0"/>
              <a:t>e.getY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e.getClickCount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 == 2)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더블클릭을 처리하는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e.getButton</a:t>
            </a:r>
            <a:r>
              <a:rPr lang="en-US" altLang="ko-KR" sz="1400" b="1" dirty="0" smtClean="0"/>
              <a:t>() == MouseEvent.BUTTON1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("Left Button Pressed");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이벤트 기반 </a:t>
            </a:r>
            <a:r>
              <a:rPr lang="en-US" altLang="ko-KR" smtClean="0"/>
              <a:t>GUI </a:t>
            </a:r>
            <a:r>
              <a:rPr lang="ko-KR" altLang="en-US" smtClean="0"/>
              <a:t>응용프로그램 구성</a:t>
            </a:r>
            <a:endParaRPr lang="ko-KR" altLang="en-US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10-9 : </a:t>
            </a:r>
            <a:r>
              <a:rPr lang="ko-KR" altLang="en-US" dirty="0" smtClean="0"/>
              <a:t>마우스와 </a:t>
            </a:r>
            <a:r>
              <a:rPr lang="ko-KR" altLang="en-US" dirty="0"/>
              <a:t>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MouseListenerAllEx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("No Mouse Event");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10-9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10-10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더블클릭 시 </a:t>
            </a:r>
            <a:r>
              <a:rPr lang="ko-KR" altLang="en-US" dirty="0" err="1" smtClean="0"/>
              <a:t>컨텐트팬</a:t>
            </a:r>
            <a:r>
              <a:rPr lang="ko-KR" altLang="en-US" dirty="0" err="1"/>
              <a:t>의</a:t>
            </a:r>
            <a:r>
              <a:rPr lang="ko-KR" altLang="en-US" dirty="0" smtClean="0"/>
              <a:t> 배경색 변경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ClickAndDoubleClickEx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("Click and DoubleClick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/>
              <a:t>() == 2) </a:t>
            </a:r>
            <a:r>
              <a:rPr lang="en-US" altLang="ko-KR" sz="1200" b="1" dirty="0" smtClean="0"/>
              <a:t>{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g = (int)(Math.random()*256);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b = (int)(Math.random()*256);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c.setBackground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Color(</a:t>
            </a:r>
            <a:r>
              <a:rPr lang="en-US" altLang="ko-KR" sz="1200" b="1" dirty="0" err="1"/>
              <a:t>r,b,g</a:t>
            </a:r>
            <a:r>
              <a:rPr lang="en-US" altLang="ko-KR" sz="1200" b="1" dirty="0"/>
              <a:t>)); 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더블클릭할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때마다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랜덤하게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변경한다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41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MouseWheelEvent</a:t>
            </a:r>
            <a:r>
              <a:rPr lang="ko-KR" altLang="en-US" dirty="0"/>
              <a:t>와 </a:t>
            </a:r>
            <a:r>
              <a:rPr lang="en-US" altLang="ko-KR" dirty="0" err="1"/>
              <a:t>MouseWheelListener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마우스 휠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구를 때마다 발생하는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발생시마다</a:t>
            </a:r>
            <a:r>
              <a:rPr lang="en-US" altLang="ko-KR" dirty="0"/>
              <a:t> </a:t>
            </a:r>
            <a:r>
              <a:rPr lang="en-US" altLang="ko-KR" dirty="0" err="1" smtClean="0"/>
              <a:t>MouseWheelEvent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err="1" smtClean="0"/>
              <a:t>MouseWheelListener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이벤트가 발생할 때마다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en-US" altLang="ko-KR" dirty="0"/>
              <a:t>void </a:t>
            </a:r>
            <a:r>
              <a:rPr lang="en-US" altLang="ko-KR" dirty="0" err="1"/>
              <a:t>mouseWheelMoved</a:t>
            </a:r>
            <a:r>
              <a:rPr lang="en-US" altLang="ko-KR" dirty="0"/>
              <a:t>(</a:t>
            </a:r>
            <a:r>
              <a:rPr lang="en-US" altLang="ko-KR" dirty="0" err="1"/>
              <a:t>MouseWheelEvent</a:t>
            </a:r>
            <a:r>
              <a:rPr lang="en-US" altLang="ko-KR" dirty="0"/>
              <a:t> e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마우스 휠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실습문제 </a:t>
            </a:r>
            <a:r>
              <a:rPr lang="en-US" altLang="ko-KR" dirty="0" smtClean="0"/>
              <a:t>10-7</a:t>
            </a:r>
            <a:r>
              <a:rPr lang="ko-KR" altLang="en-US" dirty="0"/>
              <a:t>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293096"/>
            <a:ext cx="604867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component.addMouseWheelListener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MouseWheelListener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mouseWheelMoved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MouseWheelEvent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휠의</a:t>
            </a:r>
            <a:r>
              <a:rPr lang="ko-KR" altLang="en-US" sz="1400" dirty="0" smtClean="0"/>
              <a:t> 구르는 방향에 따라 </a:t>
            </a:r>
            <a:r>
              <a:rPr lang="ko-KR" altLang="en-US" sz="1400" dirty="0"/>
              <a:t>이벤트를 처리한다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424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관련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이벤트 소스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대한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이벤트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눌러진 </a:t>
            </a:r>
            <a:r>
              <a:rPr lang="ko-KR" altLang="en-US" dirty="0"/>
              <a:t>키</a:t>
            </a:r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처리하는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컴포넌트에 등록되어야 </a:t>
            </a:r>
            <a:r>
              <a:rPr lang="ko-KR" altLang="en-US" dirty="0" smtClean="0"/>
              <a:t>작동 가능</a:t>
            </a:r>
            <a:endParaRPr lang="en-US" altLang="ko-KR" dirty="0" smtClean="0"/>
          </a:p>
          <a:p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</a:t>
            </a:r>
            <a:r>
              <a:rPr lang="ko-KR" altLang="en-US" dirty="0"/>
              <a:t>기계로부터 이벤트의 발생을 </a:t>
            </a:r>
            <a:r>
              <a:rPr lang="ko-KR" altLang="en-US" dirty="0" smtClean="0"/>
              <a:t>통지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소스와 이벤트 </a:t>
            </a:r>
            <a:r>
              <a:rPr lang="ko-KR" altLang="en-US" dirty="0" smtClean="0"/>
              <a:t>종류 결정</a:t>
            </a:r>
            <a:endParaRPr lang="ko-KR" altLang="en-US" dirty="0"/>
          </a:p>
          <a:p>
            <a:pPr lvl="2"/>
            <a:r>
              <a:rPr lang="ko-KR" altLang="en-US" dirty="0" smtClean="0"/>
              <a:t>적절한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무한 </a:t>
            </a:r>
            <a:r>
              <a:rPr lang="ko-KR" altLang="en-US" dirty="0"/>
              <a:t>루프를 실행하는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이벤트 객체란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이벤트가 발생할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코드에서 이벤트가 발생한 상황을 파악할 수 있게 함</a:t>
            </a:r>
            <a:endParaRPr lang="en-US" altLang="ko-KR" dirty="0" smtClean="0"/>
          </a:p>
          <a:p>
            <a:r>
              <a:rPr lang="ko-KR" altLang="en-US" dirty="0" smtClean="0"/>
              <a:t>이벤트 객체의 종류</a:t>
            </a:r>
            <a:endParaRPr lang="ko-KR" altLang="en-US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객체에 포함된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</a:t>
            </a:r>
          </a:p>
          <a:p>
            <a:pPr lvl="1"/>
            <a:r>
              <a:rPr lang="ko-KR" altLang="en-US" dirty="0" smtClean="0"/>
              <a:t>이벤트 소스</a:t>
            </a:r>
          </a:p>
          <a:p>
            <a:pPr lvl="1"/>
            <a:r>
              <a:rPr lang="ko-KR" altLang="en-US" dirty="0" smtClean="0"/>
              <a:t>이벤트가 발생한 화면 좌표</a:t>
            </a:r>
          </a:p>
          <a:p>
            <a:pPr lvl="1"/>
            <a:r>
              <a:rPr lang="ko-KR" altLang="en-US" dirty="0" smtClean="0"/>
              <a:t>이벤트가 발생한 컴포넌트 내 좌표</a:t>
            </a:r>
          </a:p>
          <a:p>
            <a:pPr lvl="1"/>
            <a:r>
              <a:rPr lang="ko-KR" altLang="en-US" dirty="0" smtClean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 smtClean="0"/>
              <a:t>클릭된 마우스 버튼 번호</a:t>
            </a:r>
          </a:p>
          <a:p>
            <a:pPr lvl="1"/>
            <a:r>
              <a:rPr lang="ko-KR" altLang="en-US" dirty="0" smtClean="0"/>
              <a:t>마우스의 클릭 횟수</a:t>
            </a:r>
          </a:p>
          <a:p>
            <a:pPr lvl="1"/>
            <a:r>
              <a:rPr lang="ko-KR" altLang="en-US" dirty="0" smtClean="0"/>
              <a:t>키가 눌러졌다면 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r>
              <a:rPr lang="ko-KR" altLang="en-US" dirty="0" smtClean="0"/>
              <a:t>이벤트에 따라 조금씩 다른 정보 포함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ActionEvent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문자열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마우스의 위치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함께 눌러진 키 정보 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ItemEvent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아이템의 체크 상태</a:t>
            </a:r>
            <a:endParaRPr lang="en-US" altLang="ko-KR" dirty="0" smtClean="0"/>
          </a:p>
          <a:p>
            <a:r>
              <a:rPr lang="ko-KR" altLang="en-US" dirty="0" smtClean="0"/>
              <a:t>이벤트 소스 알아 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EventObject.getSource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객체와 이벤트 소스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5764</TotalTime>
  <Words>2116</Words>
  <Application>Microsoft Office PowerPoint</Application>
  <PresentationFormat>화면 슬라이드 쇼(4:3)</PresentationFormat>
  <Paragraphs>899</Paragraphs>
  <Slides>43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예제 10-4 : 마우스로 문자열 이동시키기 – 마우스 이벤트 연습</vt:lpstr>
      <vt:lpstr>예제 10-4의 정답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컴포넌트에 포커스 주기</vt:lpstr>
      <vt:lpstr>KeyListener의 메소드와 키</vt:lpstr>
      <vt:lpstr>키는 2가지 종류</vt:lpstr>
      <vt:lpstr>가상 키(Virtual Key)</vt:lpstr>
      <vt:lpstr>입력된 키 판별</vt:lpstr>
      <vt:lpstr>KeyEvent의 getKeyChar()과 getKeyCode()</vt:lpstr>
      <vt:lpstr>예제 10-6 : 다양한 KeyEvent와 KeyListener 활용</vt:lpstr>
      <vt:lpstr>실행 결과</vt:lpstr>
      <vt:lpstr>예제 10-7 : &lt;F1&gt; 키를 입력받으면 컨텐트팬의 배경을 초록색으로, % 키를 입력받으면 노란색으로 변경</vt:lpstr>
      <vt:lpstr>예제 10-7 실행</vt:lpstr>
      <vt:lpstr>예제 10-8 : 상(UP), 하(DOWN), 좌(LEFT), 우(RIGHT) 키로 "HELLO" 문자열을 마음대로 움직이기</vt:lpstr>
      <vt:lpstr>예제 소스: 상,하,좌,우 키로 텍스트 움직이기</vt:lpstr>
      <vt:lpstr>마우스 이벤트와 마우스 관련 리스너</vt:lpstr>
      <vt:lpstr>마우스 리너스 달기</vt:lpstr>
      <vt:lpstr>MouseEvent 객체로부터 얻을 수 있는 정보</vt:lpstr>
      <vt:lpstr>예제 10-9 : 마우스와 마우스 모션 이벤트 활용</vt:lpstr>
      <vt:lpstr>예제 10-9 실행</vt:lpstr>
      <vt:lpstr>예제 10-10 : 더블클릭 시 컨텐트팬의 배경색 변경</vt:lpstr>
      <vt:lpstr>MouseWheelEvent와 MouseWheelListener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User</cp:lastModifiedBy>
  <cp:revision>206</cp:revision>
  <dcterms:created xsi:type="dcterms:W3CDTF">2011-08-27T14:53:28Z</dcterms:created>
  <dcterms:modified xsi:type="dcterms:W3CDTF">2018-11-20T04:22:42Z</dcterms:modified>
</cp:coreProperties>
</file>